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4"/>
  </p:sldMasterIdLst>
  <p:notesMasterIdLst>
    <p:notesMasterId r:id="rId14"/>
  </p:notesMasterIdLst>
  <p:handoutMasterIdLst>
    <p:handoutMasterId r:id="rId15"/>
  </p:handoutMasterIdLst>
  <p:sldIdLst>
    <p:sldId id="257" r:id="rId5"/>
    <p:sldId id="389" r:id="rId6"/>
    <p:sldId id="384" r:id="rId7"/>
    <p:sldId id="393" r:id="rId8"/>
    <p:sldId id="392" r:id="rId9"/>
    <p:sldId id="317" r:id="rId10"/>
    <p:sldId id="278" r:id="rId11"/>
    <p:sldId id="279" r:id="rId12"/>
    <p:sldId id="39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25" autoAdjust="0"/>
  </p:normalViewPr>
  <p:slideViewPr>
    <p:cSldViewPr snapToGrid="0">
      <p:cViewPr varScale="1">
        <p:scale>
          <a:sx n="63" d="100"/>
          <a:sy n="63" d="100"/>
        </p:scale>
        <p:origin x="804" y="44"/>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3/18/2024</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6</a:t>
            </a:fld>
            <a:endParaRPr lang="en-US"/>
          </a:p>
        </p:txBody>
      </p:sp>
    </p:spTree>
    <p:extLst>
      <p:ext uri="{BB962C8B-B14F-4D97-AF65-F5344CB8AC3E}">
        <p14:creationId xmlns:p14="http://schemas.microsoft.com/office/powerpoint/2010/main" val="158655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1392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33601136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2596590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1697985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52092755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50924045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Tuesday, February 2, 20XX</a:t>
            </a:r>
            <a:endParaRPr lang="en-US" dirty="0"/>
          </a:p>
        </p:txBody>
      </p:sp>
      <p:sp>
        <p:nvSpPr>
          <p:cNvPr id="4"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24786939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7516836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60828019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219333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38050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80588870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48199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391821165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306086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08804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Tuesday, February 2, 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02951807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February 2, 20XX</a:t>
            </a:r>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5985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February 2, 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99475888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Tuesday, February 2, 20XX</a:t>
            </a:r>
            <a:endParaRPr lang="en-US" dirty="0"/>
          </a:p>
        </p:txBody>
      </p:sp>
      <p:sp>
        <p:nvSpPr>
          <p:cNvPr id="5" name="Footer Placeholder 3"/>
          <p:cNvSpPr>
            <a:spLocks noGrp="1"/>
          </p:cNvSpPr>
          <p:nvPr>
            <p:ph type="ftr" sz="quarter" idx="11"/>
          </p:nvPr>
        </p:nvSpPr>
        <p:spPr/>
        <p:txBody>
          <a:bodyPr/>
          <a:lstStyle/>
          <a:p>
            <a:r>
              <a:rPr lang="en-US"/>
              <a:t>Sample Footer Text</a:t>
            </a:r>
            <a:endParaRPr lang="en-US" dirty="0"/>
          </a:p>
        </p:txBody>
      </p:sp>
      <p:sp>
        <p:nvSpPr>
          <p:cNvPr id="6" name="Slide Number Placeholder 4"/>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18010030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Tuesday, February 2, 20XX</a:t>
            </a:r>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7441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Tuesday, February 2, 20XX</a:t>
            </a:r>
          </a:p>
        </p:txBody>
      </p:sp>
      <p:sp>
        <p:nvSpPr>
          <p:cNvPr id="5" name="Footer Placeholder 5"/>
          <p:cNvSpPr>
            <a:spLocks noGrp="1"/>
          </p:cNvSpPr>
          <p:nvPr>
            <p:ph type="ftr" sz="quarter" idx="11"/>
          </p:nvPr>
        </p:nvSpPr>
        <p:spPr/>
        <p:txBody>
          <a:bodyPr/>
          <a:lstStyle/>
          <a:p>
            <a:r>
              <a:rPr lang="en-US"/>
              <a:t>Sample Footer Text</a:t>
            </a:r>
          </a:p>
        </p:txBody>
      </p:sp>
      <p:sp>
        <p:nvSpPr>
          <p:cNvPr id="6"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8806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February 2, 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27766721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6">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7">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8">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9">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Tuesday, February 2, 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967727592"/>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61" r:id="rId23"/>
    <p:sldLayoutId id="2147483734" r:id="rId24"/>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853680" y="1051551"/>
            <a:ext cx="3711258" cy="2384898"/>
          </a:xfrm>
        </p:spPr>
        <p:txBody>
          <a:bodyPr anchor="b" anchorCtr="0">
            <a:normAutofit/>
          </a:bodyPr>
          <a:lstStyle/>
          <a:p>
            <a:pPr algn="l"/>
            <a:r>
              <a:rPr lang="en-US" sz="4800" b="1" i="0" dirty="0">
                <a:solidFill>
                  <a:schemeClr val="tx1"/>
                </a:solidFill>
                <a:effectLst/>
                <a:latin typeface="Times New Roman" panose="02020603050405020304" pitchFamily="18" charset="0"/>
                <a:cs typeface="Times New Roman" panose="02020603050405020304" pitchFamily="18" charset="0"/>
              </a:rPr>
              <a:t>Salmonellosis</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4135120"/>
            <a:ext cx="3565524" cy="1165543"/>
          </a:xfrm>
        </p:spPr>
        <p:txBody>
          <a:bodyPr>
            <a:normAutofit/>
          </a:bodyPr>
          <a:lstStyle/>
          <a:p>
            <a:r>
              <a:rPr lang="en-US" sz="2400" dirty="0">
                <a:latin typeface="Times New Roman" panose="02020603050405020304" pitchFamily="18" charset="0"/>
                <a:cs typeface="Times New Roman" panose="02020603050405020304" pitchFamily="18" charset="0"/>
              </a:rPr>
              <a:t>Assist. Prof. Dr. Hussein </a:t>
            </a:r>
            <a:r>
              <a:rPr lang="en-US" sz="2400" dirty="0" err="1">
                <a:latin typeface="Times New Roman" panose="02020603050405020304" pitchFamily="18" charset="0"/>
                <a:cs typeface="Times New Roman" panose="02020603050405020304" pitchFamily="18" charset="0"/>
              </a:rPr>
              <a:t>ALNaji</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281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p:txBody>
          <a:bodyPr/>
          <a:lstStyle/>
          <a:p>
            <a:fld id="{DBA1B0FB-D917-4C8C-928F-313BD683BF39}" type="slidenum">
              <a:rPr lang="en-US" smtClean="0"/>
              <a:pPr/>
              <a:t>2</a:t>
            </a:fld>
            <a:endParaRPr lang="en-US"/>
          </a:p>
        </p:txBody>
      </p:sp>
      <p:sp>
        <p:nvSpPr>
          <p:cNvPr id="6" name="Title 5">
            <a:extLst>
              <a:ext uri="{FF2B5EF4-FFF2-40B4-BE49-F238E27FC236}">
                <a16:creationId xmlns:a16="http://schemas.microsoft.com/office/drawing/2014/main" id="{7A44026D-F0B2-E9F7-B4FE-919B0986AF16}"/>
              </a:ext>
            </a:extLst>
          </p:cNvPr>
          <p:cNvSpPr>
            <a:spLocks noGrp="1"/>
          </p:cNvSpPr>
          <p:nvPr>
            <p:ph type="title"/>
          </p:nvPr>
        </p:nvSpPr>
        <p:spPr>
          <a:xfrm>
            <a:off x="255724" y="426720"/>
            <a:ext cx="6886756" cy="5466080"/>
          </a:xfrm>
        </p:spPr>
        <p:txBody>
          <a:bodyPr/>
          <a:lstStyle/>
          <a:p>
            <a:pPr algn="just">
              <a:lnSpc>
                <a:spcPct val="150000"/>
              </a:lnSpc>
            </a:pPr>
            <a:r>
              <a:rPr lang="en-US" sz="2400" dirty="0">
                <a:latin typeface="Times New Roman" panose="02020603050405020304" pitchFamily="18" charset="0"/>
                <a:cs typeface="Times New Roman" panose="02020603050405020304" pitchFamily="18" charset="0"/>
              </a:rPr>
              <a:t>Salmonellosis</a:t>
            </a:r>
            <a:br>
              <a:rPr lang="en-US" sz="2400" dirty="0">
                <a:latin typeface="Times New Roman" panose="02020603050405020304" pitchFamily="18" charset="0"/>
                <a:cs typeface="Times New Roman" panose="02020603050405020304" pitchFamily="18" charset="0"/>
              </a:rPr>
            </a:br>
            <a:r>
              <a:rPr lang="en-US" sz="2400" dirty="0" err="1">
                <a:latin typeface="Times New Roman" panose="02020603050405020304" pitchFamily="18" charset="0"/>
                <a:cs typeface="Times New Roman" panose="02020603050405020304" pitchFamily="18" charset="0"/>
              </a:rPr>
              <a:t>Salmonellosis</a:t>
            </a:r>
            <a:r>
              <a:rPr lang="en-US" sz="2400" dirty="0">
                <a:latin typeface="Times New Roman" panose="02020603050405020304" pitchFamily="18" charset="0"/>
                <a:cs typeface="Times New Roman" panose="02020603050405020304" pitchFamily="18" charset="0"/>
              </a:rPr>
              <a:t> is a zoonotic disease which means that it can be transmitted between animals and humans. The disease is caused by a group of bacteria called Salmonella of which their are many species that can affect humans. The disease produced usually varies with the serotype of Salmonella involved. The agent is very common in the environment. It is found in water or feed contaminated by infected animals. Salmonella are readily destroyed by most disinfectants.</a:t>
            </a:r>
            <a:endParaRPr lang="en-US" sz="2400" i="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2F4804C-08B1-3F44-D496-74B05E687862}"/>
              </a:ext>
            </a:extLst>
          </p:cNvPr>
          <p:cNvPicPr>
            <a:picLocks noChangeAspect="1"/>
          </p:cNvPicPr>
          <p:nvPr/>
        </p:nvPicPr>
        <p:blipFill>
          <a:blip r:embed="rId2"/>
          <a:stretch>
            <a:fillRect/>
          </a:stretch>
        </p:blipFill>
        <p:spPr>
          <a:xfrm>
            <a:off x="7213600" y="0"/>
            <a:ext cx="4978399" cy="6857999"/>
          </a:xfrm>
          <a:prstGeom prst="rect">
            <a:avLst/>
          </a:prstGeom>
        </p:spPr>
      </p:pic>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90CCA03-E4C8-0436-7464-D05BB7098BE2}"/>
              </a:ext>
            </a:extLst>
          </p:cNvPr>
          <p:cNvSpPr txBox="1"/>
          <p:nvPr/>
        </p:nvSpPr>
        <p:spPr>
          <a:xfrm>
            <a:off x="71121" y="136436"/>
            <a:ext cx="11379199" cy="6212278"/>
          </a:xfrm>
          <a:prstGeom prst="rect">
            <a:avLst/>
          </a:prstGeom>
          <a:noFill/>
        </p:spPr>
        <p:txBody>
          <a:bodyPr wrap="square">
            <a:spAutoFit/>
          </a:bodyPr>
          <a:lstStyle/>
          <a:p>
            <a:pPr algn="just">
              <a:lnSpc>
                <a:spcPct val="150000"/>
              </a:lnSpc>
            </a:pPr>
            <a:r>
              <a:rPr lang="en-US" sz="2800" b="1" i="0" dirty="0">
                <a:effectLst/>
                <a:latin typeface="Times New Roman" panose="02020603050405020304" pitchFamily="18" charset="0"/>
                <a:cs typeface="Times New Roman" panose="02020603050405020304" pitchFamily="18" charset="0"/>
              </a:rPr>
              <a:t>Zoonotic potential </a:t>
            </a:r>
          </a:p>
          <a:p>
            <a:pPr algn="just">
              <a:lnSpc>
                <a:spcPct val="150000"/>
              </a:lnSpc>
            </a:pPr>
            <a:r>
              <a:rPr lang="en-US" sz="2400" dirty="0">
                <a:latin typeface="Times New Roman" panose="02020603050405020304" pitchFamily="18" charset="0"/>
                <a:cs typeface="Times New Roman" panose="02020603050405020304" pitchFamily="18" charset="0"/>
              </a:rPr>
              <a:t>1- Salmonellosis is the second most common zoonotic disease after campylobacteriosis in the EU, and Salmonella is a common cause of foodborne disease outbreaks.</a:t>
            </a:r>
          </a:p>
          <a:p>
            <a:pPr algn="just">
              <a:lnSpc>
                <a:spcPct val="150000"/>
              </a:lnSpc>
            </a:pPr>
            <a:r>
              <a:rPr lang="en-US" sz="2400" dirty="0">
                <a:latin typeface="Times New Roman" panose="02020603050405020304" pitchFamily="18" charset="0"/>
                <a:cs typeface="Times New Roman" panose="02020603050405020304" pitchFamily="18" charset="0"/>
              </a:rPr>
              <a:t>2- Most of the isolates that cause disease in humans and other mammals belong to </a:t>
            </a:r>
            <a:r>
              <a:rPr lang="en-US" sz="2400" i="1" dirty="0">
                <a:latin typeface="Times New Roman" panose="02020603050405020304" pitchFamily="18" charset="0"/>
                <a:cs typeface="Times New Roman" panose="02020603050405020304" pitchFamily="18" charset="0"/>
              </a:rPr>
              <a:t>S. enterica subsp. enterica. A few serovars—Salmonella ser. Typhi, Salmonella ser. </a:t>
            </a:r>
            <a:r>
              <a:rPr lang="en-US" sz="2400" i="1" dirty="0" err="1">
                <a:latin typeface="Times New Roman" panose="02020603050405020304" pitchFamily="18" charset="0"/>
                <a:cs typeface="Times New Roman" panose="02020603050405020304" pitchFamily="18" charset="0"/>
              </a:rPr>
              <a:t>Paratyphi</a:t>
            </a:r>
            <a:endParaRPr lang="en-US" sz="2400" i="1" dirty="0">
              <a:latin typeface="Times New Roman" panose="02020603050405020304" pitchFamily="18" charset="0"/>
              <a:cs typeface="Times New Roman" panose="02020603050405020304" pitchFamily="18" charset="0"/>
            </a:endParaRPr>
          </a:p>
          <a:p>
            <a:pPr algn="just">
              <a:lnSpc>
                <a:spcPct val="150000"/>
              </a:lnSpc>
            </a:pPr>
            <a:r>
              <a:rPr lang="en-US" sz="2400" i="1" dirty="0">
                <a:latin typeface="Times New Roman" panose="02020603050405020304" pitchFamily="18" charset="0"/>
                <a:cs typeface="Times New Roman" panose="02020603050405020304" pitchFamily="18" charset="0"/>
              </a:rPr>
              <a:t>and Salmonella ser. </a:t>
            </a:r>
            <a:r>
              <a:rPr lang="en-US" sz="2400" i="1" dirty="0" err="1">
                <a:latin typeface="Times New Roman" panose="02020603050405020304" pitchFamily="18" charset="0"/>
                <a:cs typeface="Times New Roman" panose="02020603050405020304" pitchFamily="18" charset="0"/>
              </a:rPr>
              <a:t>Hirschfeldii</a:t>
            </a:r>
            <a:r>
              <a:rPr lang="en-US" sz="2400" i="1" dirty="0">
                <a:latin typeface="Times New Roman" panose="02020603050405020304" pitchFamily="18" charset="0"/>
                <a:cs typeface="Times New Roman" panose="02020603050405020304" pitchFamily="18" charset="0"/>
              </a:rPr>
              <a:t>—are human pathogens.</a:t>
            </a:r>
          </a:p>
          <a:p>
            <a:pPr algn="just">
              <a:lnSpc>
                <a:spcPct val="150000"/>
              </a:lnSpc>
            </a:pPr>
            <a:r>
              <a:rPr lang="en-US" sz="2400" dirty="0">
                <a:latin typeface="Times New Roman" panose="02020603050405020304" pitchFamily="18" charset="0"/>
                <a:cs typeface="Times New Roman" panose="02020603050405020304" pitchFamily="18" charset="0"/>
              </a:rPr>
              <a:t>3- They are transmitted mainly from person-to-person and have no significant animal reservoirs.</a:t>
            </a:r>
          </a:p>
          <a:p>
            <a:pPr algn="just">
              <a:lnSpc>
                <a:spcPct val="150000"/>
              </a:lnSpc>
            </a:pPr>
            <a:r>
              <a:rPr lang="en-US" sz="2400" dirty="0">
                <a:latin typeface="Times New Roman" panose="02020603050405020304" pitchFamily="18" charset="0"/>
                <a:cs typeface="Times New Roman" panose="02020603050405020304" pitchFamily="18" charset="0"/>
              </a:rPr>
              <a:t>4- The remaining Salmonella serovars, sometimes referred to as nontyphoidal Salmonella, are zoonotic or potentially zoonotic. The most common serovars infecting humans worldwide are Salmonella ser. Typhimurium and Salmonella ser. Enteritidis. </a:t>
            </a:r>
          </a:p>
        </p:txBody>
      </p:sp>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CDF254-BD12-959C-A30C-30F27F8D2EB5}"/>
              </a:ext>
            </a:extLst>
          </p:cNvPr>
          <p:cNvSpPr>
            <a:spLocks noGrp="1"/>
          </p:cNvSpPr>
          <p:nvPr>
            <p:ph type="sldNum" sz="quarter" idx="12"/>
          </p:nvPr>
        </p:nvSpPr>
        <p:spPr/>
        <p:txBody>
          <a:bodyPr/>
          <a:lstStyle/>
          <a:p>
            <a:fld id="{DBA1B0FB-D917-4C8C-928F-313BD683BF39}" type="slidenum">
              <a:rPr lang="en-US" smtClean="0"/>
              <a:t>4</a:t>
            </a:fld>
            <a:endParaRPr lang="en-US"/>
          </a:p>
        </p:txBody>
      </p:sp>
      <p:sp>
        <p:nvSpPr>
          <p:cNvPr id="6" name="TextBox 5">
            <a:extLst>
              <a:ext uri="{FF2B5EF4-FFF2-40B4-BE49-F238E27FC236}">
                <a16:creationId xmlns:a16="http://schemas.microsoft.com/office/drawing/2014/main" id="{FA1F1987-FE34-E75A-6BFA-397814849C10}"/>
              </a:ext>
            </a:extLst>
          </p:cNvPr>
          <p:cNvSpPr txBox="1"/>
          <p:nvPr/>
        </p:nvSpPr>
        <p:spPr>
          <a:xfrm>
            <a:off x="132080" y="184361"/>
            <a:ext cx="8056880" cy="648927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Transmission</a:t>
            </a:r>
          </a:p>
          <a:p>
            <a:pPr algn="just">
              <a:lnSpc>
                <a:spcPct val="150000"/>
              </a:lnSpc>
            </a:pPr>
            <a:r>
              <a:rPr lang="en-US" sz="2400" dirty="0">
                <a:latin typeface="Times New Roman" panose="02020603050405020304" pitchFamily="18" charset="0"/>
                <a:cs typeface="Times New Roman" panose="02020603050405020304" pitchFamily="18" charset="0"/>
              </a:rPr>
              <a:t>1- People are often infected when they eat contaminated foods of animal origin. Eggs are a major source of Salmonella, Meats such as poultry and pork beef, fish, and reptile meat, among others.</a:t>
            </a:r>
          </a:p>
          <a:p>
            <a:pPr algn="just">
              <a:lnSpc>
                <a:spcPct val="150000"/>
              </a:lnSpc>
            </a:pPr>
            <a:r>
              <a:rPr lang="en-US" sz="2400" dirty="0">
                <a:latin typeface="Times New Roman" panose="02020603050405020304" pitchFamily="18" charset="0"/>
                <a:cs typeface="Times New Roman" panose="02020603050405020304" pitchFamily="18" charset="0"/>
              </a:rPr>
              <a:t>2-  Outbreaks associated with non-animal foods, such as fresh produce and peanut butter and contaminated water.</a:t>
            </a:r>
          </a:p>
          <a:p>
            <a:pPr algn="just">
              <a:lnSpc>
                <a:spcPct val="150000"/>
              </a:lnSpc>
            </a:pPr>
            <a:r>
              <a:rPr lang="en-US" sz="2400" dirty="0">
                <a:latin typeface="Times New Roman" panose="02020603050405020304" pitchFamily="18" charset="0"/>
                <a:cs typeface="Times New Roman" panose="02020603050405020304" pitchFamily="18" charset="0"/>
              </a:rPr>
              <a:t>3- Directly transmitted human infections are most often acquired from reptiles, amphibians, and poultry (e.g., chicks and ducklings).</a:t>
            </a:r>
          </a:p>
          <a:p>
            <a:pPr algn="just">
              <a:lnSpc>
                <a:spcPct val="150000"/>
              </a:lnSpc>
            </a:pPr>
            <a:r>
              <a:rPr lang="en-US" sz="2400" dirty="0">
                <a:latin typeface="Times New Roman" panose="02020603050405020304" pitchFamily="18" charset="0"/>
                <a:cs typeface="Times New Roman" panose="02020603050405020304" pitchFamily="18" charset="0"/>
              </a:rPr>
              <a:t>4- Humans shed bacteria throughout the course of the infection. Shedding can last for several days to several weeks and months.</a:t>
            </a:r>
          </a:p>
        </p:txBody>
      </p:sp>
      <p:pic>
        <p:nvPicPr>
          <p:cNvPr id="7" name="Picture 6">
            <a:extLst>
              <a:ext uri="{FF2B5EF4-FFF2-40B4-BE49-F238E27FC236}">
                <a16:creationId xmlns:a16="http://schemas.microsoft.com/office/drawing/2014/main" id="{1CBF9AC9-F7F6-04F2-3F39-C552AE19E9EF}"/>
              </a:ext>
            </a:extLst>
          </p:cNvPr>
          <p:cNvPicPr>
            <a:picLocks noChangeAspect="1"/>
          </p:cNvPicPr>
          <p:nvPr/>
        </p:nvPicPr>
        <p:blipFill>
          <a:blip r:embed="rId2"/>
          <a:stretch>
            <a:fillRect/>
          </a:stretch>
        </p:blipFill>
        <p:spPr>
          <a:xfrm>
            <a:off x="8270240" y="111760"/>
            <a:ext cx="3921760" cy="6268719"/>
          </a:xfrm>
          <a:prstGeom prst="rect">
            <a:avLst/>
          </a:prstGeom>
          <a:ln>
            <a:noFill/>
          </a:ln>
          <a:effectLst>
            <a:softEdge rad="112500"/>
          </a:effectLst>
        </p:spPr>
      </p:pic>
    </p:spTree>
    <p:extLst>
      <p:ext uri="{BB962C8B-B14F-4D97-AF65-F5344CB8AC3E}">
        <p14:creationId xmlns:p14="http://schemas.microsoft.com/office/powerpoint/2010/main" val="3190909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59A9F7-59A4-AAE1-D029-0188621B1330}"/>
              </a:ext>
            </a:extLst>
          </p:cNvPr>
          <p:cNvSpPr>
            <a:spLocks noGrp="1"/>
          </p:cNvSpPr>
          <p:nvPr>
            <p:ph type="sldNum" sz="quarter" idx="12"/>
          </p:nvPr>
        </p:nvSpPr>
        <p:spPr/>
        <p:txBody>
          <a:bodyPr/>
          <a:lstStyle/>
          <a:p>
            <a:fld id="{DBA1B0FB-D917-4C8C-928F-313BD683BF39}" type="slidenum">
              <a:rPr lang="en-US" smtClean="0"/>
              <a:t>5</a:t>
            </a:fld>
            <a:endParaRPr lang="en-US"/>
          </a:p>
        </p:txBody>
      </p:sp>
      <p:pic>
        <p:nvPicPr>
          <p:cNvPr id="2" name="Picture 1">
            <a:extLst>
              <a:ext uri="{FF2B5EF4-FFF2-40B4-BE49-F238E27FC236}">
                <a16:creationId xmlns:a16="http://schemas.microsoft.com/office/drawing/2014/main" id="{7C323E08-A142-726E-DEA2-61158327037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29311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217951-A638-7A64-BDC6-75DA7630F972}"/>
              </a:ext>
            </a:extLst>
          </p:cNvPr>
          <p:cNvSpPr txBox="1"/>
          <p:nvPr/>
        </p:nvSpPr>
        <p:spPr>
          <a:xfrm>
            <a:off x="203200" y="247134"/>
            <a:ext cx="5019040" cy="5658280"/>
          </a:xfrm>
          <a:prstGeom prst="rect">
            <a:avLst/>
          </a:prstGeom>
          <a:noFill/>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Symptoms </a:t>
            </a:r>
          </a:p>
          <a:p>
            <a:pPr algn="just">
              <a:lnSpc>
                <a:spcPct val="150000"/>
              </a:lnSpc>
            </a:pPr>
            <a:r>
              <a:rPr lang="en-US" sz="2400" dirty="0">
                <a:latin typeface="Times New Roman" panose="02020603050405020304" pitchFamily="18" charset="0"/>
                <a:cs typeface="Times New Roman" panose="02020603050405020304" pitchFamily="18" charset="0"/>
              </a:rPr>
              <a:t>Infections in Humans</a:t>
            </a:r>
          </a:p>
          <a:p>
            <a:pPr algn="just">
              <a:lnSpc>
                <a:spcPct val="150000"/>
              </a:lnSpc>
            </a:pPr>
            <a:r>
              <a:rPr lang="en-US" sz="2400" dirty="0">
                <a:latin typeface="Times New Roman" panose="02020603050405020304" pitchFamily="18" charset="0"/>
                <a:cs typeface="Times New Roman" panose="02020603050405020304" pitchFamily="18" charset="0"/>
              </a:rPr>
              <a:t>1- Incubation Period for Salmonella gastroenteritis in humans is usually 6 hours to 3 days, although periods up to14 days have been reported. Enteric fever usually </a:t>
            </a:r>
            <a:r>
              <a:rPr lang="en-US" sz="2400" dirty="0" err="1">
                <a:latin typeface="Times New Roman" panose="02020603050405020304" pitchFamily="18" charset="0"/>
                <a:cs typeface="Times New Roman" panose="02020603050405020304" pitchFamily="18" charset="0"/>
              </a:rPr>
              <a:t>appearsafter</a:t>
            </a:r>
            <a:r>
              <a:rPr lang="en-US" sz="2400" dirty="0">
                <a:latin typeface="Times New Roman" panose="02020603050405020304" pitchFamily="18" charset="0"/>
                <a:cs typeface="Times New Roman" panose="02020603050405020304" pitchFamily="18" charset="0"/>
              </a:rPr>
              <a:t> 10 to 14 days.</a:t>
            </a:r>
          </a:p>
          <a:p>
            <a:pPr algn="just">
              <a:lnSpc>
                <a:spcPct val="150000"/>
              </a:lnSpc>
            </a:pPr>
            <a:r>
              <a:rPr lang="en-US" sz="2400" dirty="0">
                <a:latin typeface="Times New Roman" panose="02020603050405020304" pitchFamily="18" charset="0"/>
                <a:cs typeface="Times New Roman" panose="02020603050405020304" pitchFamily="18" charset="0"/>
              </a:rPr>
              <a:t>2- Salmonella cause Gastroenteritis, Systemic disease and Focal disease </a:t>
            </a:r>
          </a:p>
        </p:txBody>
      </p:sp>
      <p:pic>
        <p:nvPicPr>
          <p:cNvPr id="2" name="Picture 1">
            <a:extLst>
              <a:ext uri="{FF2B5EF4-FFF2-40B4-BE49-F238E27FC236}">
                <a16:creationId xmlns:a16="http://schemas.microsoft.com/office/drawing/2014/main" id="{909496C0-7042-9E2B-2EC1-A9891D4BBAAE}"/>
              </a:ext>
            </a:extLst>
          </p:cNvPr>
          <p:cNvPicPr>
            <a:picLocks noChangeAspect="1"/>
          </p:cNvPicPr>
          <p:nvPr/>
        </p:nvPicPr>
        <p:blipFill>
          <a:blip r:embed="rId3"/>
          <a:stretch>
            <a:fillRect/>
          </a:stretch>
        </p:blipFill>
        <p:spPr>
          <a:xfrm>
            <a:off x="5466080" y="0"/>
            <a:ext cx="6819750" cy="6858000"/>
          </a:xfrm>
          <a:prstGeom prst="rect">
            <a:avLst/>
          </a:prstGeom>
          <a:ln>
            <a:noFill/>
          </a:ln>
          <a:effectLst>
            <a:softEdge rad="112500"/>
          </a:effectLst>
        </p:spPr>
      </p:pic>
    </p:spTree>
    <p:extLst>
      <p:ext uri="{BB962C8B-B14F-4D97-AF65-F5344CB8AC3E}">
        <p14:creationId xmlns:p14="http://schemas.microsoft.com/office/powerpoint/2010/main" val="560021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C2CD74-4430-DB73-3E3A-DCD1634C9113}"/>
              </a:ext>
            </a:extLst>
          </p:cNvPr>
          <p:cNvSpPr txBox="1"/>
          <p:nvPr/>
        </p:nvSpPr>
        <p:spPr>
          <a:xfrm>
            <a:off x="213360" y="260479"/>
            <a:ext cx="6055360" cy="4457952"/>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Diagnostic Tests</a:t>
            </a:r>
          </a:p>
          <a:p>
            <a:pPr algn="just">
              <a:lnSpc>
                <a:spcPct val="150000"/>
              </a:lnSpc>
            </a:pPr>
            <a:r>
              <a:rPr lang="en-US" sz="2400" dirty="0">
                <a:latin typeface="Times New Roman" panose="02020603050405020304" pitchFamily="18" charset="0"/>
                <a:cs typeface="Times New Roman" panose="02020603050405020304" pitchFamily="18" charset="0"/>
              </a:rPr>
              <a:t>As in animals, salmonellosis can be </a:t>
            </a:r>
            <a:r>
              <a:rPr lang="en-US" sz="2400" dirty="0" err="1">
                <a:latin typeface="Times New Roman" panose="02020603050405020304" pitchFamily="18" charset="0"/>
                <a:cs typeface="Times New Roman" panose="02020603050405020304" pitchFamily="18" charset="0"/>
              </a:rPr>
              <a:t>confirmedby</a:t>
            </a:r>
            <a:r>
              <a:rPr lang="en-US" sz="2400" dirty="0">
                <a:latin typeface="Times New Roman" panose="02020603050405020304" pitchFamily="18" charset="0"/>
                <a:cs typeface="Times New Roman" panose="02020603050405020304" pitchFamily="18" charset="0"/>
              </a:rPr>
              <a:t> isolating the organisms from feces or, in cases of disseminated disease, from the bone marrow or blood. </a:t>
            </a:r>
          </a:p>
          <a:p>
            <a:pPr algn="just">
              <a:lnSpc>
                <a:spcPct val="150000"/>
              </a:lnSpc>
            </a:pPr>
            <a:r>
              <a:rPr lang="en-US" sz="2400" dirty="0">
                <a:latin typeface="Times New Roman" panose="02020603050405020304" pitchFamily="18" charset="0"/>
                <a:cs typeface="Times New Roman" panose="02020603050405020304" pitchFamily="18" charset="0"/>
              </a:rPr>
              <a:t>In humans, bone marrow cultures are considered to be most sensitive. When using blood and stool, multiple samples may be tested</a:t>
            </a:r>
          </a:p>
        </p:txBody>
      </p:sp>
      <p:pic>
        <p:nvPicPr>
          <p:cNvPr id="2" name="Picture 1">
            <a:extLst>
              <a:ext uri="{FF2B5EF4-FFF2-40B4-BE49-F238E27FC236}">
                <a16:creationId xmlns:a16="http://schemas.microsoft.com/office/drawing/2014/main" id="{3182A82E-FE0F-446A-2CED-8DDE72582A42}"/>
              </a:ext>
            </a:extLst>
          </p:cNvPr>
          <p:cNvPicPr>
            <a:picLocks noChangeAspect="1"/>
          </p:cNvPicPr>
          <p:nvPr/>
        </p:nvPicPr>
        <p:blipFill>
          <a:blip r:embed="rId2"/>
          <a:stretch>
            <a:fillRect/>
          </a:stretch>
        </p:blipFill>
        <p:spPr>
          <a:xfrm>
            <a:off x="6268720" y="0"/>
            <a:ext cx="5923280" cy="6858000"/>
          </a:xfrm>
          <a:prstGeom prst="rect">
            <a:avLst/>
          </a:prstGeom>
          <a:ln>
            <a:noFill/>
          </a:ln>
          <a:effectLst>
            <a:softEdge rad="112500"/>
          </a:effectLst>
        </p:spPr>
      </p:pic>
    </p:spTree>
    <p:extLst>
      <p:ext uri="{BB962C8B-B14F-4D97-AF65-F5344CB8AC3E}">
        <p14:creationId xmlns:p14="http://schemas.microsoft.com/office/powerpoint/2010/main" val="249694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A800FD-04AB-AF76-5D92-CA84A166DC97}"/>
              </a:ext>
            </a:extLst>
          </p:cNvPr>
          <p:cNvSpPr txBox="1"/>
          <p:nvPr/>
        </p:nvSpPr>
        <p:spPr>
          <a:xfrm>
            <a:off x="-1" y="535023"/>
            <a:ext cx="7599681" cy="6119945"/>
          </a:xfrm>
          <a:prstGeom prst="rect">
            <a:avLst/>
          </a:prstGeom>
          <a:noFill/>
        </p:spPr>
        <p:txBody>
          <a:bodyPr wrap="square">
            <a:spAutoFit/>
          </a:bodyPr>
          <a:lstStyle/>
          <a:p>
            <a:pPr algn="just">
              <a:lnSpc>
                <a:spcPct val="150000"/>
              </a:lnSpc>
            </a:pPr>
            <a:r>
              <a:rPr lang="en-US" sz="2400" b="0" i="0" dirty="0">
                <a:effectLst/>
                <a:latin typeface="Times New Roman" panose="02020603050405020304" pitchFamily="18" charset="0"/>
                <a:cs typeface="Times New Roman" panose="02020603050405020304" pitchFamily="18" charset="0"/>
              </a:rPr>
              <a:t>1- The best way to prevent getting Salmonella from animals is to always wash your hands for 20 seconds with soap and running water immediately after touching animals, their food or treats, items in their environments, and their poop.</a:t>
            </a:r>
          </a:p>
          <a:p>
            <a:pPr algn="just">
              <a:lnSpc>
                <a:spcPct val="150000"/>
              </a:lnSpc>
            </a:pPr>
            <a:r>
              <a:rPr lang="en-US" sz="2400" dirty="0">
                <a:latin typeface="Times New Roman" panose="02020603050405020304" pitchFamily="18" charset="0"/>
                <a:cs typeface="Times New Roman" panose="02020603050405020304" pitchFamily="18" charset="0"/>
              </a:rPr>
              <a:t>2- </a:t>
            </a:r>
            <a:r>
              <a:rPr lang="en-US" sz="2400" b="0" i="0" dirty="0">
                <a:effectLst/>
                <a:latin typeface="Times New Roman" panose="02020603050405020304" pitchFamily="18" charset="0"/>
                <a:cs typeface="Times New Roman" panose="02020603050405020304" pitchFamily="18" charset="0"/>
              </a:rPr>
              <a:t>Children under 5 years old should not handle animals that are likely to spread Salmonella (like reptiles, amphibians, rodents, and poultry). </a:t>
            </a:r>
          </a:p>
          <a:p>
            <a:pPr algn="just">
              <a:lnSpc>
                <a:spcPct val="150000"/>
              </a:lnSpc>
            </a:pPr>
            <a:r>
              <a:rPr lang="en-US" sz="2400" b="0" i="0" dirty="0">
                <a:effectLst/>
                <a:latin typeface="Times New Roman" panose="02020603050405020304" pitchFamily="18" charset="0"/>
                <a:cs typeface="Times New Roman" panose="02020603050405020304" pitchFamily="18" charset="0"/>
              </a:rPr>
              <a:t>3- Never eat or drink around these animals, or in areas where they live and roam. Keep animals away from areas where food and drinks are prepared, served, or stored, such as kitchens or outdoor patios.</a:t>
            </a:r>
          </a:p>
        </p:txBody>
      </p:sp>
      <p:sp>
        <p:nvSpPr>
          <p:cNvPr id="11" name="TextBox 10">
            <a:extLst>
              <a:ext uri="{FF2B5EF4-FFF2-40B4-BE49-F238E27FC236}">
                <a16:creationId xmlns:a16="http://schemas.microsoft.com/office/drawing/2014/main" id="{F72D6C75-4870-AF1C-785F-D9A99A4D95DC}"/>
              </a:ext>
            </a:extLst>
          </p:cNvPr>
          <p:cNvSpPr txBox="1"/>
          <p:nvPr/>
        </p:nvSpPr>
        <p:spPr>
          <a:xfrm>
            <a:off x="111760" y="124042"/>
            <a:ext cx="6096000" cy="523220"/>
          </a:xfrm>
          <a:prstGeom prst="rect">
            <a:avLst/>
          </a:prstGeom>
          <a:noFill/>
        </p:spPr>
        <p:txBody>
          <a:bodyPr wrap="square">
            <a:spAutoFit/>
          </a:bodyPr>
          <a:lstStyle/>
          <a:p>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Prevention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lang="en-US" dirty="0"/>
          </a:p>
        </p:txBody>
      </p:sp>
      <p:pic>
        <p:nvPicPr>
          <p:cNvPr id="2" name="Picture 1">
            <a:extLst>
              <a:ext uri="{FF2B5EF4-FFF2-40B4-BE49-F238E27FC236}">
                <a16:creationId xmlns:a16="http://schemas.microsoft.com/office/drawing/2014/main" id="{BF63333E-14AD-8D65-6973-C94ADE6D8061}"/>
              </a:ext>
            </a:extLst>
          </p:cNvPr>
          <p:cNvPicPr>
            <a:picLocks noChangeAspect="1"/>
          </p:cNvPicPr>
          <p:nvPr/>
        </p:nvPicPr>
        <p:blipFill>
          <a:blip r:embed="rId2"/>
          <a:stretch>
            <a:fillRect/>
          </a:stretch>
        </p:blipFill>
        <p:spPr>
          <a:xfrm>
            <a:off x="7498080" y="0"/>
            <a:ext cx="4646930" cy="6858000"/>
          </a:xfrm>
          <a:prstGeom prst="rect">
            <a:avLst/>
          </a:prstGeom>
          <a:ln>
            <a:noFill/>
          </a:ln>
          <a:effectLst>
            <a:softEdge rad="112500"/>
          </a:effectLst>
        </p:spPr>
      </p:pic>
    </p:spTree>
    <p:extLst>
      <p:ext uri="{BB962C8B-B14F-4D97-AF65-F5344CB8AC3E}">
        <p14:creationId xmlns:p14="http://schemas.microsoft.com/office/powerpoint/2010/main" val="39551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1F1CF4-8569-9A49-5D39-DBC7231C3BAE}"/>
              </a:ext>
            </a:extLst>
          </p:cNvPr>
          <p:cNvPicPr>
            <a:picLocks noChangeAspect="1"/>
          </p:cNvPicPr>
          <p:nvPr/>
        </p:nvPicPr>
        <p:blipFill>
          <a:blip r:embed="rId2"/>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AEE10E27-12B9-8C9B-36B3-E6B126F8B76A}"/>
              </a:ext>
            </a:extLst>
          </p:cNvPr>
          <p:cNvSpPr txBox="1"/>
          <p:nvPr/>
        </p:nvSpPr>
        <p:spPr>
          <a:xfrm>
            <a:off x="815702" y="674400"/>
            <a:ext cx="609600" cy="6001643"/>
          </a:xfrm>
          <a:prstGeom prst="rect">
            <a:avLst/>
          </a:prstGeom>
          <a:noFill/>
        </p:spPr>
        <p:txBody>
          <a:bodyPr wrap="square">
            <a:spAutoFit/>
          </a:bodyPr>
          <a:lstStyle/>
          <a:p>
            <a:r>
              <a:rPr lang="en-US" sz="4800" b="1" dirty="0">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32477988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Ion</Template>
  <TotalTime>413</TotalTime>
  <Words>544</Words>
  <Application>Microsoft Office PowerPoint</Application>
  <PresentationFormat>Widescreen</PresentationFormat>
  <Paragraphs>32</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Times New Roman</vt:lpstr>
      <vt:lpstr>Wingdings 3</vt:lpstr>
      <vt:lpstr>Ion</vt:lpstr>
      <vt:lpstr>Salmonellosis</vt:lpstr>
      <vt:lpstr>Salmonellosis Salmonellosis is a zoonotic disease which means that it can be transmitted between animals and humans. The disease is caused by a group of bacteria called Salmonella of which their are many species that can affect humans. The disease produced usually varies with the serotype of Salmonella involved. The agent is very common in the environment. It is found in water or feed contaminated by infected animals. Salmonella are readily destroyed by most disinfectants.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Scratch Fever</dc:title>
  <dc:creator>MA19557</dc:creator>
  <cp:lastModifiedBy>MA19557</cp:lastModifiedBy>
  <cp:revision>8</cp:revision>
  <dcterms:created xsi:type="dcterms:W3CDTF">2023-09-16T19:39:28Z</dcterms:created>
  <dcterms:modified xsi:type="dcterms:W3CDTF">2024-03-18T20:10:12Z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